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09" r:id="rId2"/>
    <p:sldId id="257" r:id="rId3"/>
    <p:sldId id="310" r:id="rId4"/>
    <p:sldId id="31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786" y="72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F2EA9-CFC8-45FA-BD4C-CF2CA22F3AA1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06AB3-B303-49B7-80DE-AE281F223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6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of 24K per </a:t>
            </a:r>
            <a:r>
              <a:rPr lang="en-US"/>
              <a:t>log record?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Auto-truncate mode means that the database (1) is in the Simple recovery model, or no</a:t>
            </a:r>
            <a:r>
              <a:rPr lang="en-US" baseline="0" dirty="0"/>
              <a:t> full database backup since changing to Full or Bulked Logged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605sqlusergroup.sqlpass.org/" TargetMode="External"/><Relationship Id="rId2" Type="http://schemas.openxmlformats.org/officeDocument/2006/relationships/hyperlink" Target="http://www.sqlsaturday.com/662/Sessions/SessionEvaluation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qlperformance.com/2013/11/sql-performance/transaction-log-monitoring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tf3604.com/optimiz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BC17-A4CB-4C5C-8189-2BD06BE3E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DE922-DD41-46E4-A789-EAF96778A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/>
              <a:t>Visualize Your Transaction 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FC99-58B7-4BAC-A4C4-1F44433F31BD}"/>
              </a:ext>
            </a:extLst>
          </p:cNvPr>
          <p:cNvSpPr txBox="1"/>
          <p:nvPr/>
        </p:nvSpPr>
        <p:spPr>
          <a:xfrm>
            <a:off x="8392092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#631</a:t>
            </a:r>
          </a:p>
          <a:p>
            <a:pPr algn="r"/>
            <a:r>
              <a:rPr lang="en-US" dirty="0"/>
              <a:t>Wausau, Wisconsin</a:t>
            </a:r>
          </a:p>
          <a:p>
            <a:pPr algn="r"/>
            <a:r>
              <a:rPr lang="en-US"/>
              <a:t>16 September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8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8" y="1512041"/>
            <a:ext cx="4752989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505161" cy="4276616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 a bit of header information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divided into Virtual Log Files.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Not necessarily of equal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5009363" cy="4276616"/>
          </a:xfrm>
          <a:noFill/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940997" cy="4276616"/>
          </a:xfrm>
          <a:noFill/>
        </p:spPr>
        <p:txBody>
          <a:bodyPr>
            <a:normAutofit fontScale="850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can be in one of several statuses: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(never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Inactive (previously used)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Active (current)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Active (not usable)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Only one VLF is current at a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numbered.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0081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2977" cy="44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778626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allocated.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7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881176" cy="4276616"/>
          </a:xfrm>
          <a:noFill/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more records are added to the log, additional VLFs are put in use.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Writing to the log is circular so long as VLF are available.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happens next?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920" y="1512041"/>
            <a:ext cx="5623133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1898070" cy="44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2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374" y="1512041"/>
            <a:ext cx="5383849" cy="4276616"/>
          </a:xfrm>
          <a:noFill/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log file has to grow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VLFs are added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Eventually the log will be “truncated” or “cleared”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40" y="1339236"/>
            <a:ext cx="1893565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777" y="1512041"/>
            <a:ext cx="4178893" cy="1052157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VLFs are also 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3603980" cy="4423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39" y="3233552"/>
            <a:ext cx="4314605" cy="13648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96978" y="3902041"/>
            <a:ext cx="1107953" cy="1393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512041"/>
            <a:ext cx="7776210" cy="197133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499202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077714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494807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543907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3990003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53266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474498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186238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www.tf3604.com/log</a:t>
            </a:r>
          </a:p>
        </p:txBody>
      </p:sp>
    </p:spTree>
    <p:extLst>
      <p:ext uri="{BB962C8B-B14F-4D97-AF65-F5344CB8AC3E}">
        <p14:creationId xmlns:p14="http://schemas.microsoft.com/office/powerpoint/2010/main" val="231548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143" y="3738185"/>
            <a:ext cx="8691073" cy="220070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Again there is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blocks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 512 byte increments up to 60K in 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Block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216" y="3738185"/>
            <a:ext cx="9443103" cy="220070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 expected, starts with 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Then a series of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Completely variable in 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And an index to the log records (slot array)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1341489"/>
            <a:ext cx="7738910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Record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403" y="3587950"/>
            <a:ext cx="9408919" cy="2200706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 course, a header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Record type, transaction ID, length, pointer to previous transaction record,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Before/after image of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236"/>
            <a:ext cx="7747722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21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Sequence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Each log record can be uniquely identified by its Log Sequence Number (LSN)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 LSN is composed of three parts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 number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Block offset (512-byte chunks, not necessarily contiguous)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Record number (slot number)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LSN is, in a very real way, a pointer into the (logical) log file</a:t>
            </a:r>
          </a:p>
        </p:txBody>
      </p:sp>
    </p:spTree>
    <p:extLst>
      <p:ext uri="{BB962C8B-B14F-4D97-AF65-F5344CB8AC3E}">
        <p14:creationId xmlns:p14="http://schemas.microsoft.com/office/powerpoint/2010/main" val="355814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LSN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207432"/>
            <a:ext cx="7776210" cy="594016"/>
          </a:xfrm>
        </p:spPr>
        <p:txBody>
          <a:bodyPr/>
          <a:lstStyle/>
          <a:p>
            <a:r>
              <a:rPr lang="en-US" dirty="0"/>
              <a:t>Four common ways to express an LSN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1912"/>
              </p:ext>
            </p:extLst>
          </p:nvPr>
        </p:nvGraphicFramePr>
        <p:xfrm>
          <a:off x="360244" y="1928519"/>
          <a:ext cx="10799999" cy="210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Format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Example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Common uses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(hexadecimal)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000001c0:0000006b:0005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Log management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Hexadecimal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0x000001c00000006b0005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Change data capture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65">
                <a:tc>
                  <a:txBody>
                    <a:bodyPr/>
                    <a:lstStyle/>
                    <a:p>
                      <a:r>
                        <a:rPr lang="en-US" sz="2100" dirty="0"/>
                        <a:t>Decimal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448000000010700005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Backup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48">
                <a:tc>
                  <a:txBody>
                    <a:bodyPr/>
                    <a:lstStyle/>
                    <a:p>
                      <a:r>
                        <a:rPr lang="en-US" sz="2100" dirty="0"/>
                        <a:t>Colon-separated (decimal)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448:107:5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Input to </a:t>
                      </a:r>
                      <a:r>
                        <a:rPr lang="en-US" sz="2100" dirty="0" err="1"/>
                        <a:t>fn_dblog</a:t>
                      </a:r>
                      <a:endParaRPr lang="en-US" sz="21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54301767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61038" y="4968550"/>
            <a:ext cx="7776210" cy="594016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These four LSNs are equivalent</a:t>
            </a:r>
          </a:p>
        </p:txBody>
      </p:sp>
    </p:spTree>
    <p:extLst>
      <p:ext uri="{BB962C8B-B14F-4D97-AF65-F5344CB8AC3E}">
        <p14:creationId xmlns:p14="http://schemas.microsoft.com/office/powerpoint/2010/main" val="354762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LSN Converter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7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DBCC LOGINFO(‘</a:t>
            </a:r>
            <a:r>
              <a:rPr lang="en-US" dirty="0" err="1"/>
              <a:t>db_name</a:t>
            </a:r>
            <a:r>
              <a:rPr lang="en-US" dirty="0"/>
              <a:t>’)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30537"/>
            <a:ext cx="7776210" cy="639017"/>
          </a:xfrm>
        </p:spPr>
        <p:txBody>
          <a:bodyPr/>
          <a:lstStyle/>
          <a:p>
            <a:r>
              <a:rPr lang="en-US" dirty="0"/>
              <a:t>Returns one row per VLF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69553"/>
            <a:ext cx="7623206" cy="34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DBCC LOGINFO</a:t>
            </a:r>
          </a:p>
          <a:p>
            <a:r>
              <a:rPr lang="en-US" dirty="0"/>
              <a:t>	</a:t>
            </a:r>
            <a:r>
              <a:rPr lang="en-US"/>
              <a:t>	+ Log File Visualizer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10" y="2101657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r>
              <a:rPr lang="en-US" dirty="0"/>
              <a:t>(</a:t>
            </a:r>
            <a:r>
              <a:rPr lang="en-US" dirty="0" err="1"/>
              <a:t>start_lsn</a:t>
            </a:r>
            <a:r>
              <a:rPr lang="en-US" dirty="0"/>
              <a:t>, </a:t>
            </a:r>
            <a:r>
              <a:rPr lang="en-US" dirty="0" err="1"/>
              <a:t>end_lsn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320036"/>
            <a:ext cx="7776210" cy="666018"/>
          </a:xfrm>
        </p:spPr>
        <p:txBody>
          <a:bodyPr/>
          <a:lstStyle/>
          <a:p>
            <a:r>
              <a:rPr lang="en-US" dirty="0"/>
              <a:t>Returns one row per log record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914052"/>
            <a:ext cx="7524203" cy="38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fn_dblog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9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Please be sure to visit the sponsors during breaks and enter their end-of-day raffles!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Remember to complete session surveys! You will be emailed a link after the event or you visit </a:t>
            </a:r>
            <a:r>
              <a:rPr lang="en-US" u="sng" dirty="0">
                <a:hlinkClick r:id="rId2"/>
              </a:rPr>
              <a:t>http://www.sqlsaturday.com/662/Sessions/SessionEvaluation.aspx</a:t>
            </a:r>
            <a:endParaRPr lang="en-US" dirty="0"/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Event After Party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/>
              <a:t>At Will’s Training Table (Formally Beef </a:t>
            </a:r>
            <a:r>
              <a:rPr lang="en-US" dirty="0" err="1"/>
              <a:t>O’Bradys</a:t>
            </a:r>
            <a:r>
              <a:rPr lang="en-US" dirty="0"/>
              <a:t>) near the Pentagon starting at 5:45 PM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Want More Networking and Training?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/>
              <a:t>(605) SQL meets the 2</a:t>
            </a:r>
            <a:r>
              <a:rPr lang="en-US" baseline="30000" dirty="0"/>
              <a:t>nd</a:t>
            </a:r>
            <a:r>
              <a:rPr lang="en-US" dirty="0"/>
              <a:t> Tuesday of every month. </a:t>
            </a:r>
            <a:r>
              <a:rPr lang="en-US" dirty="0">
                <a:hlinkClick r:id="rId3"/>
              </a:rPr>
              <a:t>https://605sqlusergroup.sqlpass.org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463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command/function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DBCC SQLPERF(LOGSPACE)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size, percent used per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fn_dump_dblog</a:t>
            </a:r>
            <a:endParaRPr lang="en-US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fn_dblog</a:t>
            </a:r>
            <a:r>
              <a:rPr lang="en-US" dirty="0"/>
              <a:t>, but reads from backup file</a:t>
            </a:r>
          </a:p>
        </p:txBody>
      </p:sp>
    </p:spTree>
    <p:extLst>
      <p:ext uri="{BB962C8B-B14F-4D97-AF65-F5344CB8AC3E}">
        <p14:creationId xmlns:p14="http://schemas.microsoft.com/office/powerpoint/2010/main" val="1422630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Process of writing dirty pages from the buffer pool to disk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Irrespective of transaction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64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Period background thread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Instance-wide [</a:t>
            </a:r>
            <a:r>
              <a:rPr lang="en-US" sz="2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sp_configure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'recovery interval (min)'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dirty="0"/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Indirect (2012+)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Database-specific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myDB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target_recovery_time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minutes</a:t>
            </a:r>
            <a:r>
              <a:rPr lang="en-US" dirty="0"/>
              <a:t>]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Off by default in 2012, 2014; on by default in 2016+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Internal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During operations such as backup, snapshots, shutdown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9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start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Also info about any uncommitted transactions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Flush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Identify dirty pages; write to disk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Update boot page with LSN corresponding to checkpoint start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(If SIMPLE recovery) clear the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Write to log: checkpoint finish</a:t>
            </a:r>
          </a:p>
        </p:txBody>
      </p:sp>
    </p:spTree>
    <p:extLst>
      <p:ext uri="{BB962C8B-B14F-4D97-AF65-F5344CB8AC3E}">
        <p14:creationId xmlns:p14="http://schemas.microsoft.com/office/powerpoint/2010/main" val="269380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= closing a log 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60K limit reached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commits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Transaction rollbacks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Checkpoint</a:t>
            </a:r>
          </a:p>
        </p:txBody>
      </p:sp>
    </p:spTree>
    <p:extLst>
      <p:ext uri="{BB962C8B-B14F-4D97-AF65-F5344CB8AC3E}">
        <p14:creationId xmlns:p14="http://schemas.microsoft.com/office/powerpoint/2010/main" val="337753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Impacts how SQL logs changes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Bulk-logged</a:t>
            </a:r>
          </a:p>
        </p:txBody>
      </p:sp>
    </p:spTree>
    <p:extLst>
      <p:ext uri="{BB962C8B-B14F-4D97-AF65-F5344CB8AC3E}">
        <p14:creationId xmlns:p14="http://schemas.microsoft.com/office/powerpoint/2010/main" val="191494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Commonly used for test systems or low-volume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changes logged, but can be “discarded” on commit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only recover to the latest full backup</a:t>
            </a:r>
          </a:p>
        </p:txBody>
      </p:sp>
    </p:spTree>
    <p:extLst>
      <p:ext uri="{BB962C8B-B14F-4D97-AF65-F5344CB8AC3E}">
        <p14:creationId xmlns:p14="http://schemas.microsoft.com/office/powerpoint/2010/main" val="1653144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Probably the most common recovery model for production systems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must be kept until log backup completed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Can recover to an arbitrary point in time</a:t>
            </a:r>
          </a:p>
        </p:txBody>
      </p:sp>
    </p:spTree>
    <p:extLst>
      <p:ext uri="{BB962C8B-B14F-4D97-AF65-F5344CB8AC3E}">
        <p14:creationId xmlns:p14="http://schemas.microsoft.com/office/powerpoint/2010/main" val="1597510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Bulk-logged Recovery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frequently used, perhaps temporarily during maintenance windows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What is your recovery point objective?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Similar to full model, but some changes are only “noted” rather than fully logged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backups still include all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Point-in-time recovery not possible</a:t>
            </a:r>
          </a:p>
        </p:txBody>
      </p:sp>
    </p:spTree>
    <p:extLst>
      <p:ext uri="{BB962C8B-B14F-4D97-AF65-F5344CB8AC3E}">
        <p14:creationId xmlns:p14="http://schemas.microsoft.com/office/powerpoint/2010/main" val="3951071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Clearing* the Log (aka Truncating*)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38" y="1111463"/>
            <a:ext cx="10800000" cy="4554399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Marks unneeded portions of log as inactive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Triggers: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Simple recovery**: Checkpoint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Full/bulked-log: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Change from Full or Bulked Logged to Simple***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can’t the log clear?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Pending log backup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Active replication / CDC / AG / mirroring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Long-running transaction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sz="189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sys.databases.log_reuse_wait_desc</a:t>
            </a:r>
            <a:endParaRPr lang="en-US" sz="189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3431" y="5016381"/>
            <a:ext cx="4500170" cy="12837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86402" tIns="43201" rIns="86402" bIns="4320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1" indent="0">
              <a:buNone/>
            </a:pPr>
            <a:r>
              <a:rPr lang="en-US" sz="1701" dirty="0"/>
              <a:t>* Horribly misnamed!  This process clears nothing and truncates nothing.</a:t>
            </a:r>
          </a:p>
          <a:p>
            <a:pPr marL="54001" indent="0">
              <a:buNone/>
            </a:pPr>
            <a:r>
              <a:rPr lang="en-US" sz="1701" dirty="0"/>
              <a:t>** More technically, when in “auto-truncate” mode.</a:t>
            </a:r>
          </a:p>
          <a:p>
            <a:pPr marL="54001" indent="0">
              <a:buNone/>
            </a:pPr>
            <a:r>
              <a:rPr lang="en-US" sz="1701" dirty="0"/>
              <a:t>*** But this breaks the backup chain!</a:t>
            </a:r>
          </a:p>
        </p:txBody>
      </p:sp>
    </p:spTree>
    <p:extLst>
      <p:ext uri="{BB962C8B-B14F-4D97-AF65-F5344CB8AC3E}">
        <p14:creationId xmlns:p14="http://schemas.microsoft.com/office/powerpoint/2010/main" val="256904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SPONSORS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3380" y="2534871"/>
            <a:ext cx="1588802" cy="7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44" y="1300461"/>
            <a:ext cx="1806009" cy="90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8" y="1578494"/>
            <a:ext cx="1423138" cy="876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1501934"/>
            <a:ext cx="2141924" cy="381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252" y="2310089"/>
            <a:ext cx="1829990" cy="1313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2369032"/>
            <a:ext cx="2533686" cy="1050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80" y="3052231"/>
            <a:ext cx="2700073" cy="6210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50" y="4456987"/>
            <a:ext cx="1914479" cy="1078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2" y="3806360"/>
            <a:ext cx="2398034" cy="1019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2" y="4894867"/>
            <a:ext cx="2195784" cy="404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98" y="3942487"/>
            <a:ext cx="2160360" cy="459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7" y="4707995"/>
            <a:ext cx="1105139" cy="411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22" y="4050732"/>
            <a:ext cx="1667524" cy="399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34" y="5426342"/>
            <a:ext cx="2790075" cy="10440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66" y="1449483"/>
            <a:ext cx="2255915" cy="8066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09" y="5250328"/>
            <a:ext cx="734029" cy="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9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recovery</a:t>
            </a:r>
          </a:p>
          <a:p>
            <a:r>
              <a:rPr lang="en-US" dirty="0"/>
              <a:t>Full recovery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92" y="1861695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When a transaction cannot complete, it must rollback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TRANSACTION command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Connection is abandoned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Network failure, KILL, severe errors, client crash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Non-graceful shutdown of SQL (crash recovery)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Restore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 are single-threaded</a:t>
            </a:r>
          </a:p>
        </p:txBody>
      </p:sp>
    </p:spTree>
    <p:extLst>
      <p:ext uri="{BB962C8B-B14F-4D97-AF65-F5344CB8AC3E}">
        <p14:creationId xmlns:p14="http://schemas.microsoft.com/office/powerpoint/2010/main" val="3290201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records form a reverse linked list of operations within a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Let’s suppose the yellow transaction needs to roll back.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first record is for “begin transaction.”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26815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Server finds the last log record for the transaction.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SQL reverses the operation in the buffer pool.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1" y="1449039"/>
            <a:ext cx="3755584" cy="27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76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291735" cy="4276616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log record indicating that the operation was undone. This is called a “Compensation” record (or “anti-operation”).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record then points back to the second-to-last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0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3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160722" cy="4276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/>
              <a:t>The second to last operation is undone, and a compensation record is written that points back to the first record (the “begin transaction”).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878" y="1512041"/>
            <a:ext cx="5035361" cy="427661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/>
              <a:t>Finally, an “abort transaction” log record is written.  It also points back to the “begin transaction” record.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99" y="1451559"/>
            <a:ext cx="3758502" cy="3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1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Back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 takeaways: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Rollback operations generate log records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As the initial operations are performed, SQL Server will “reserve” log space to ensure that a rollback is possible.</a:t>
            </a:r>
          </a:p>
          <a:p>
            <a:pPr marL="1609253" lvl="2" indent="-457200">
              <a:buFont typeface="Arial" panose="020B0604020202020204" pitchFamily="34" charset="0"/>
              <a:buChar char="•"/>
            </a:pPr>
            <a:r>
              <a:rPr lang="en-US" dirty="0"/>
              <a:t>Very large DML operations will reserve a lot of log space (and will prevent the log from clearing while in process).  Often better to split up into </a:t>
            </a:r>
            <a:r>
              <a:rPr lang="en-US"/>
              <a:t>smaller transactions.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58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Rollback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5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VLFs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39" y="1512041"/>
            <a:ext cx="7776210" cy="4950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My transaction log grew.  How many VLFs?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90823"/>
              </p:ext>
            </p:extLst>
          </p:nvPr>
        </p:nvGraphicFramePr>
        <p:xfrm>
          <a:off x="2570922" y="2100056"/>
          <a:ext cx="6069400" cy="224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</a:t>
                      </a:r>
                      <a:r>
                        <a:rPr lang="en-US" sz="2400" baseline="0" dirty="0"/>
                        <a:t> growth size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New</a:t>
                      </a:r>
                      <a:r>
                        <a:rPr lang="en-US" sz="2400" baseline="0" dirty="0"/>
                        <a:t> VLFs created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to 64 MB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 MB to 1 GB</a:t>
                      </a: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</a:t>
                      </a:r>
                      <a:r>
                        <a:rPr lang="en-US" sz="2400" baseline="0" dirty="0"/>
                        <a:t> than 1 GB</a:t>
                      </a:r>
                      <a:endParaRPr lang="en-US" sz="2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4347122"/>
            <a:ext cx="7776210" cy="195305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100" dirty="0"/>
              <a:t>Special case for SQL 2014+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Compute current log size / growth amount</a:t>
            </a:r>
          </a:p>
          <a:p>
            <a:pPr>
              <a:spcBef>
                <a:spcPts val="0"/>
              </a:spcBef>
            </a:pPr>
            <a:r>
              <a:rPr lang="en-US" sz="3100" dirty="0"/>
              <a:t>If greater than 8, add only 1 new VLF</a:t>
            </a:r>
          </a:p>
        </p:txBody>
      </p:sp>
    </p:spTree>
    <p:extLst>
      <p:ext uri="{BB962C8B-B14F-4D97-AF65-F5344CB8AC3E}">
        <p14:creationId xmlns:p14="http://schemas.microsoft.com/office/powerpoint/2010/main" val="149991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Purpose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Organization of the transaction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Flushing &amp; clearing the log / checkpoints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Rollback operations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VLF fragmentation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 monitoring</a:t>
            </a:r>
          </a:p>
        </p:txBody>
      </p:sp>
    </p:spTree>
    <p:extLst>
      <p:ext uri="{BB962C8B-B14F-4D97-AF65-F5344CB8AC3E}">
        <p14:creationId xmlns:p14="http://schemas.microsoft.com/office/powerpoint/2010/main" val="3816873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many VLFs create performance problems (“VLF Fragmentation”)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Slows noticeably any time log is read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Start-up time for database, log reader, backup &amp; restore, etc.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But smaller VLFs are faster to allocate (zero-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 few VLFs also create performance problems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Clearing the log, especially when long-running transactions are happening</a:t>
            </a:r>
          </a:p>
        </p:txBody>
      </p:sp>
    </p:spTree>
    <p:extLst>
      <p:ext uri="{BB962C8B-B14F-4D97-AF65-F5344CB8AC3E}">
        <p14:creationId xmlns:p14="http://schemas.microsoft.com/office/powerpoint/2010/main" val="4210259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Pre-Allocating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Why?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Eliminate VLF fragmentation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Avoid log growth during user operations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Can be time-consuming due to zero-initialization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However, plan for auto-growth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Set reasonable auto-growth parameters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Fixed growth amount, not percentage</a:t>
            </a:r>
          </a:p>
        </p:txBody>
      </p:sp>
    </p:spTree>
    <p:extLst>
      <p:ext uri="{BB962C8B-B14F-4D97-AF65-F5344CB8AC3E}">
        <p14:creationId xmlns:p14="http://schemas.microsoft.com/office/powerpoint/2010/main" val="1244144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VLF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59" y="1561932"/>
            <a:ext cx="7198170" cy="33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3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Watch your VLF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Monitor log size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Set SQL Alerts on: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Severity 17 errors (will alert on log full)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5145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'…' in database '…' was cancelled by user or timed out after xx milliseconds.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Error 5144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Autogrow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database 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'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took xx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965217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Monitoring,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PerfMon</a:t>
            </a:r>
            <a:r>
              <a:rPr lang="en-US" dirty="0"/>
              <a:t> counters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One row per counter per database (plus rollup)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Paul Randal </a:t>
            </a:r>
            <a:r>
              <a:rPr lang="en-US" dirty="0">
                <a:hlinkClick r:id="rId2"/>
              </a:rPr>
              <a:t>explains</a:t>
            </a:r>
            <a:r>
              <a:rPr lang="en-US" dirty="0"/>
              <a:t> what to look for.</a:t>
            </a:r>
          </a:p>
          <a:p>
            <a:pPr lvl="1"/>
            <a:endParaRPr lang="en-US" dirty="0"/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instance_name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cntr_value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2268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68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dm_os_performance_counters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counter_name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2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Growths'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Shrinks'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'Percent Log Used'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 Waits/sec'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Bytes Flushed/sec'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2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 Flushes/sec'</a:t>
            </a:r>
            <a:r>
              <a:rPr lang="en-US" sz="2268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26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3/25/2017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54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74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www.tf3604.com/log</a:t>
            </a:r>
            <a:r>
              <a:rPr lang="en-US" dirty="0"/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Slide deck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Scripts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Sample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SQL Server Log File Visualizer </a:t>
            </a:r>
          </a:p>
          <a:p>
            <a:pPr lvl="2"/>
            <a:r>
              <a:rPr lang="en-US" sz="3200" dirty="0"/>
              <a:t>&amp; LSN Converter binaries </a:t>
            </a:r>
          </a:p>
          <a:p>
            <a:pPr lvl="2"/>
            <a:r>
              <a:rPr lang="en-US" sz="3200" dirty="0"/>
              <a:t>&amp; source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rgbClr val="0070C0"/>
                </a:solidFill>
              </a:rPr>
              <a:t>brian@tf3604.com	• @tf3604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822F52-6710-4ACA-8426-1820611A2089}"/>
              </a:ext>
            </a:extLst>
          </p:cNvPr>
          <p:cNvGrpSpPr/>
          <p:nvPr/>
        </p:nvGrpSpPr>
        <p:grpSpPr>
          <a:xfrm>
            <a:off x="7159118" y="2155371"/>
            <a:ext cx="3554482" cy="2930337"/>
            <a:chOff x="7159118" y="2155371"/>
            <a:chExt cx="3554482" cy="29303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F344B0-A78D-4CFC-9FC5-0F7400B2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118" y="2155371"/>
              <a:ext cx="3554482" cy="25708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D2FEF1-8E23-44E9-A70D-FC3F7E53476E}"/>
                </a:ext>
              </a:extLst>
            </p:cNvPr>
            <p:cNvSpPr txBox="1"/>
            <p:nvPr/>
          </p:nvSpPr>
          <p:spPr>
            <a:xfrm flipH="1">
              <a:off x="7159118" y="4716376"/>
              <a:ext cx="355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Have a happy eclipse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Primary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Durability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Write-ahead logging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Crash recovery / restore operations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Atomicity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Thought experiment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What would SQL be like without a transaction log?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Secondary purposes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Log reader (replication, CDC)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Mirroring / Availability Groups / log shipping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124376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the Transaction 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u="sng" dirty="0"/>
              <a:t>Everything</a:t>
            </a:r>
            <a:r>
              <a:rPr lang="en-US" dirty="0"/>
              <a:t> that modifies the state </a:t>
            </a:r>
            <a:r>
              <a:rPr lang="en-US" u="sng" dirty="0"/>
              <a:t>any</a:t>
            </a:r>
            <a:r>
              <a:rPr lang="en-US" dirty="0"/>
              <a:t> database in SQL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redo</a:t>
            </a:r>
            <a:r>
              <a:rPr lang="en-US" dirty="0"/>
              <a:t> an operation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Includes data to </a:t>
            </a:r>
            <a:r>
              <a:rPr lang="en-US" b="1" dirty="0"/>
              <a:t>undo</a:t>
            </a:r>
            <a:r>
              <a:rPr lang="en-US" dirty="0"/>
              <a:t>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68" dirty="0"/>
              <a:t>Very limited exceptions for some </a:t>
            </a:r>
            <a:r>
              <a:rPr lang="en-US" sz="2268" dirty="0" err="1"/>
              <a:t>tempdb</a:t>
            </a:r>
            <a:r>
              <a:rPr lang="en-US" sz="2268" dirty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68115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vs Logical Log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Always growing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Write once / read many</a:t>
            </a:r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After being written, log records are </a:t>
            </a:r>
            <a:r>
              <a:rPr lang="en-US" b="1" dirty="0"/>
              <a:t>never</a:t>
            </a:r>
            <a:r>
              <a:rPr lang="en-US" dirty="0"/>
              <a:t> changed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Physical Log File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Only grows when full (or manually grown)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Divided into virtual log files (VLFs)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VLFs are inactivated when possible and over-written</a:t>
            </a:r>
          </a:p>
        </p:txBody>
      </p:sp>
    </p:spTree>
    <p:extLst>
      <p:ext uri="{BB962C8B-B14F-4D97-AF65-F5344CB8AC3E}">
        <p14:creationId xmlns:p14="http://schemas.microsoft.com/office/powerpoint/2010/main" val="9909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239" y="1512041"/>
            <a:ext cx="4641894" cy="42766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Transaction Log is just a file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9" y="1339536"/>
            <a:ext cx="3600843" cy="4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10778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1871</Words>
  <Application>Microsoft Office PowerPoint</Application>
  <PresentationFormat>Custom</PresentationFormat>
  <Paragraphs>312</Paragraphs>
  <Slides>55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Segoe UI</vt:lpstr>
      <vt:lpstr>Wingdings</vt:lpstr>
      <vt:lpstr>SQLSatOslo 2016</vt:lpstr>
      <vt:lpstr>Image</vt:lpstr>
      <vt:lpstr>Brian Hansen brian@tf3604.com @tf3604</vt:lpstr>
      <vt:lpstr>Brian Hansen</vt:lpstr>
      <vt:lpstr>PowerPoint Presentation</vt:lpstr>
      <vt:lpstr>THANK YOU SPONSORS</vt:lpstr>
      <vt:lpstr>Agenda</vt:lpstr>
      <vt:lpstr>Purpose of the Transaction Log</vt:lpstr>
      <vt:lpstr>What Goes in the Transaction Log?</vt:lpstr>
      <vt:lpstr>Physical vs Logical Log File</vt:lpstr>
      <vt:lpstr>Organization of the Transaction Log</vt:lpstr>
      <vt:lpstr>Organization of the Transaction Log</vt:lpstr>
      <vt:lpstr>Organization of the Transaction Log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Virtual Log Files</vt:lpstr>
      <vt:lpstr>Organization of the Transaction Log</vt:lpstr>
      <vt:lpstr>VLF Detail</vt:lpstr>
      <vt:lpstr>Log Block Detail</vt:lpstr>
      <vt:lpstr>Log Record Detail</vt:lpstr>
      <vt:lpstr>Log Sequence Number</vt:lpstr>
      <vt:lpstr>LSN Representations</vt:lpstr>
      <vt:lpstr>Demo</vt:lpstr>
      <vt:lpstr>DBCC LOGINFO(‘db_name’)</vt:lpstr>
      <vt:lpstr>Demo</vt:lpstr>
      <vt:lpstr>fn_dblog(start_lsn, end_lsn)</vt:lpstr>
      <vt:lpstr>Demo</vt:lpstr>
      <vt:lpstr>Related command/function</vt:lpstr>
      <vt:lpstr>Checkpoint</vt:lpstr>
      <vt:lpstr>Checkpoint Types</vt:lpstr>
      <vt:lpstr>Checkpoint Process</vt:lpstr>
      <vt:lpstr>Flushing the Log</vt:lpstr>
      <vt:lpstr>Recovery Models</vt:lpstr>
      <vt:lpstr>Simple Recovery Model</vt:lpstr>
      <vt:lpstr>Full Recovery Model</vt:lpstr>
      <vt:lpstr>Bulk-logged Recovery Model</vt:lpstr>
      <vt:lpstr>Clearing* the Log (aka Truncating*)</vt:lpstr>
      <vt:lpstr>Demos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Rolling Back a Transaction</vt:lpstr>
      <vt:lpstr>Demo</vt:lpstr>
      <vt:lpstr>Creating new VLFs</vt:lpstr>
      <vt:lpstr>VLF Trade-Offs</vt:lpstr>
      <vt:lpstr>Pre-Allocating the Log</vt:lpstr>
      <vt:lpstr>Demo</vt:lpstr>
      <vt:lpstr>Log Monitoring</vt:lpstr>
      <vt:lpstr>Log Monitoring, continued</vt:lpstr>
      <vt:lpstr>Thank You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hansen</cp:lastModifiedBy>
  <cp:revision>51</cp:revision>
  <dcterms:created xsi:type="dcterms:W3CDTF">2011-08-19T20:30:49Z</dcterms:created>
  <dcterms:modified xsi:type="dcterms:W3CDTF">2017-08-25T22:21:06Z</dcterms:modified>
</cp:coreProperties>
</file>